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744" r:id="rId4"/>
  </p:sldMasterIdLst>
  <p:notesMasterIdLst>
    <p:notesMasterId r:id="rId17"/>
  </p:notesMasterIdLst>
  <p:sldIdLst>
    <p:sldId id="272" r:id="rId5"/>
    <p:sldId id="275" r:id="rId6"/>
    <p:sldId id="271" r:id="rId7"/>
    <p:sldId id="274" r:id="rId8"/>
    <p:sldId id="269" r:id="rId9"/>
    <p:sldId id="276" r:id="rId10"/>
    <p:sldId id="267" r:id="rId11"/>
    <p:sldId id="265" r:id="rId12"/>
    <p:sldId id="260" r:id="rId13"/>
    <p:sldId id="270" r:id="rId14"/>
    <p:sldId id="263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42" d="100"/>
          <a:sy n="42" d="100"/>
        </p:scale>
        <p:origin x="70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2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2AC9B-A61F-47E5-84B4-738C30CBC3FA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425E0-2F4E-4EDE-8B67-24C1219C5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63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7895E33-44F5-402F-95D3-50E933FEDF52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7711238-6660-41BA-B20C-2EA23960CE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419600" y="4419600"/>
            <a:ext cx="4724400" cy="24384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Oleh</a:t>
            </a:r>
            <a:r>
              <a:rPr lang="en-US" sz="2800" b="1" dirty="0" smtClean="0">
                <a:solidFill>
                  <a:schemeClr val="tx1"/>
                </a:solidFill>
              </a:rPr>
              <a:t>: Dr. </a:t>
            </a:r>
            <a:r>
              <a:rPr lang="en-US" sz="2800" b="1" dirty="0" err="1" smtClean="0">
                <a:solidFill>
                  <a:schemeClr val="tx1"/>
                </a:solidFill>
              </a:rPr>
              <a:t>Sauqi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Futaqi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M.Pd.I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Dosen</a:t>
            </a:r>
            <a:r>
              <a:rPr lang="en-US" b="1" dirty="0" smtClean="0">
                <a:solidFill>
                  <a:schemeClr val="tx1"/>
                </a:solidFill>
              </a:rPr>
              <a:t> FAI UNISDA </a:t>
            </a:r>
            <a:r>
              <a:rPr lang="en-US" b="1" dirty="0" err="1" smtClean="0">
                <a:solidFill>
                  <a:schemeClr val="tx1"/>
                </a:solidFill>
              </a:rPr>
              <a:t>Lamongan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r"/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Acara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PIAUD Sharing, Program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Studi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Pendidikan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Islam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Anak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Usia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Dini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, UIN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Sunan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Kalijaga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pPr algn="r"/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Selasa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, 21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</a:rPr>
              <a:t>Juli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 2020</a:t>
            </a:r>
            <a:endParaRPr lang="en-US" dirty="0">
              <a:solidFill>
                <a:schemeClr val="tx1"/>
              </a:solidFill>
              <a:latin typeface="Arial Narrow" pitchFamily="34" charset="0"/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0"/>
            <a:ext cx="9144000" cy="2057400"/>
          </a:xfrm>
          <a:prstGeom prst="rect">
            <a:avLst/>
          </a:prstGeo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islam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Anak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Usia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Dini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berwawasan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multikultural</a:t>
            </a:r>
            <a:endParaRPr lang="en-US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 descr="D:\Data Penting\Presentasi\PIAUD UIN\17606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9601"/>
            <a:ext cx="4419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125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0" y="2133600"/>
            <a:ext cx="2949054" cy="83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Kompetensi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Multikultural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Guru</a:t>
            </a:r>
            <a:endParaRPr lang="en-US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066800" y="152400"/>
            <a:ext cx="71628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 Narrow" pitchFamily="34" charset="0"/>
              </a:rPr>
              <a:t>Desain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Pembelajaran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Multikultural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bagi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Anak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Usia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Dini</a:t>
            </a:r>
            <a:endParaRPr lang="en-US" sz="2800" b="1" dirty="0">
              <a:latin typeface="Arial Narrow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41427" y="1295400"/>
            <a:ext cx="2362200" cy="6096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Sikap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Multikultural</a:t>
            </a:r>
            <a:endParaRPr lang="en-US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04800" y="2133600"/>
            <a:ext cx="2362200" cy="838200"/>
          </a:xfrm>
          <a:prstGeom prst="ellipse">
            <a:avLst/>
          </a:prstGeom>
          <a:ln w="28575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Pemahaman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/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Pemikiran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Multikultural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en-US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400800" y="2133600"/>
            <a:ext cx="2362200" cy="838200"/>
          </a:xfrm>
          <a:prstGeom prst="ellipse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 Narrow" pitchFamily="34" charset="0"/>
              </a:rPr>
              <a:t>Prilaku</a:t>
            </a:r>
            <a:r>
              <a:rPr lang="en-US" b="1" dirty="0" smtClean="0">
                <a:latin typeface="Arial Narrow" pitchFamily="34" charset="0"/>
              </a:rPr>
              <a:t>/</a:t>
            </a:r>
          </a:p>
          <a:p>
            <a:pPr algn="ctr"/>
            <a:r>
              <a:rPr lang="en-US" b="1" dirty="0" err="1" smtClean="0">
                <a:latin typeface="Arial Narrow" pitchFamily="34" charset="0"/>
              </a:rPr>
              <a:t>Tindakan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Multikultural</a:t>
            </a:r>
            <a:endParaRPr lang="en-US" b="1" dirty="0">
              <a:latin typeface="Arial Narrow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099480" y="3790950"/>
            <a:ext cx="4846094" cy="2381250"/>
            <a:chOff x="2088106" y="3200400"/>
            <a:chExt cx="4846094" cy="2381250"/>
          </a:xfrm>
        </p:grpSpPr>
        <p:sp>
          <p:nvSpPr>
            <p:cNvPr id="8" name="Rectangle 7"/>
            <p:cNvSpPr/>
            <p:nvPr/>
          </p:nvSpPr>
          <p:spPr>
            <a:xfrm>
              <a:off x="3760527" y="3981450"/>
              <a:ext cx="1524000" cy="8001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tx1"/>
                  </a:solidFill>
                  <a:latin typeface="Arial Narrow" pitchFamily="34" charset="0"/>
                </a:rPr>
                <a:t>Pembelajaran</a:t>
              </a:r>
              <a:r>
                <a:rPr lang="en-US" b="1" dirty="0" smtClean="0">
                  <a:solidFill>
                    <a:schemeClr val="tx1"/>
                  </a:solidFill>
                  <a:latin typeface="Arial Narrow" pitchFamily="34" charset="0"/>
                </a:rPr>
                <a:t> </a:t>
              </a:r>
              <a:r>
                <a:rPr lang="en-US" b="1" dirty="0" err="1" smtClean="0">
                  <a:solidFill>
                    <a:schemeClr val="tx1"/>
                  </a:solidFill>
                  <a:latin typeface="Arial Narrow" pitchFamily="34" charset="0"/>
                </a:rPr>
                <a:t>Siswa</a:t>
              </a:r>
              <a:endParaRPr lang="en-US" b="1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284527" y="3200400"/>
              <a:ext cx="1649673" cy="13335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Arial Narrow" pitchFamily="34" charset="0"/>
                </a:rPr>
                <a:t>Nilai-Nilai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r>
                <a:rPr lang="en-US" dirty="0" err="1" smtClean="0">
                  <a:latin typeface="Arial Narrow" pitchFamily="34" charset="0"/>
                </a:rPr>
                <a:t>Multikultural</a:t>
              </a:r>
              <a:endParaRPr lang="en-US" dirty="0">
                <a:latin typeface="Arial Narrow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284527" y="4381500"/>
              <a:ext cx="1649673" cy="12001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Arial Narrow" pitchFamily="34" charset="0"/>
                </a:rPr>
                <a:t>Konteks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r>
                <a:rPr lang="en-US" dirty="0" err="1" smtClean="0">
                  <a:latin typeface="Arial Narrow" pitchFamily="34" charset="0"/>
                </a:rPr>
                <a:t>Keragaman</a:t>
              </a:r>
              <a:endParaRPr lang="en-US" dirty="0">
                <a:latin typeface="Arial Narrow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088108" y="3200400"/>
              <a:ext cx="1649673" cy="13335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Arial Narrow" pitchFamily="34" charset="0"/>
                </a:rPr>
                <a:t>Pendekatan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r>
                <a:rPr lang="en-US" dirty="0" err="1" smtClean="0">
                  <a:latin typeface="Arial Narrow" pitchFamily="34" charset="0"/>
                </a:rPr>
                <a:t>Sosial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endParaRPr lang="en-US" dirty="0">
                <a:latin typeface="Arial Narrow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088106" y="4381500"/>
              <a:ext cx="1649673" cy="12001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Arial Narrow" pitchFamily="34" charset="0"/>
                </a:rPr>
                <a:t>Gaya </a:t>
              </a:r>
              <a:r>
                <a:rPr lang="en-US" dirty="0" err="1" smtClean="0">
                  <a:latin typeface="Arial Narrow" pitchFamily="34" charset="0"/>
                </a:rPr>
                <a:t>pembelajaran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r>
                <a:rPr lang="en-US" dirty="0" err="1" smtClean="0">
                  <a:latin typeface="Arial Narrow" pitchFamily="34" charset="0"/>
                </a:rPr>
                <a:t>Anak</a:t>
              </a:r>
              <a:endParaRPr lang="en-US" dirty="0">
                <a:latin typeface="Arial Narrow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48016" y="4781550"/>
              <a:ext cx="1536511" cy="800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Arial Narrow" pitchFamily="34" charset="0"/>
                </a:rPr>
                <a:t>Permainan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r>
                <a:rPr lang="en-US" dirty="0" err="1" smtClean="0">
                  <a:latin typeface="Arial Narrow" pitchFamily="34" charset="0"/>
                </a:rPr>
                <a:t>Edukatif</a:t>
              </a:r>
              <a:r>
                <a:rPr lang="en-US" dirty="0" smtClean="0">
                  <a:latin typeface="Arial Narrow" pitchFamily="34" charset="0"/>
                </a:rPr>
                <a:t> </a:t>
              </a:r>
              <a:endParaRPr lang="en-US" dirty="0">
                <a:latin typeface="Arial Narrow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748016" y="3200400"/>
              <a:ext cx="1536511" cy="7810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Arial Narrow" pitchFamily="34" charset="0"/>
                </a:rPr>
                <a:t>Pendekatan</a:t>
              </a:r>
              <a:r>
                <a:rPr lang="en-US" dirty="0" smtClean="0">
                  <a:solidFill>
                    <a:schemeClr val="tx1"/>
                  </a:solidFill>
                  <a:latin typeface="Arial Narrow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 Narrow" pitchFamily="34" charset="0"/>
                </a:rPr>
                <a:t>Emosional</a:t>
              </a:r>
              <a:r>
                <a:rPr lang="en-US" dirty="0" smtClean="0">
                  <a:solidFill>
                    <a:schemeClr val="tx1"/>
                  </a:solidFill>
                  <a:latin typeface="Arial Narrow" pitchFamily="34" charset="0"/>
                </a:rPr>
                <a:t> </a:t>
              </a:r>
              <a:endParaRPr lang="en-US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</p:grpSp>
      <p:cxnSp>
        <p:nvCxnSpPr>
          <p:cNvPr id="19" name="Straight Arrow Connector 18"/>
          <p:cNvCxnSpPr>
            <a:stCxn id="2" idx="2"/>
            <a:endCxn id="16" idx="0"/>
          </p:cNvCxnSpPr>
          <p:nvPr/>
        </p:nvCxnSpPr>
        <p:spPr>
          <a:xfrm>
            <a:off x="4522527" y="2971800"/>
            <a:ext cx="5119" cy="81915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6" idx="6"/>
            <a:endCxn id="2" idx="1"/>
          </p:cNvCxnSpPr>
          <p:nvPr/>
        </p:nvCxnSpPr>
        <p:spPr>
          <a:xfrm>
            <a:off x="2667000" y="25527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2"/>
            <a:endCxn id="2" idx="3"/>
          </p:cNvCxnSpPr>
          <p:nvPr/>
        </p:nvCxnSpPr>
        <p:spPr>
          <a:xfrm flipH="1">
            <a:off x="5997054" y="2552700"/>
            <a:ext cx="40374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4"/>
            <a:endCxn id="2" idx="0"/>
          </p:cNvCxnSpPr>
          <p:nvPr/>
        </p:nvCxnSpPr>
        <p:spPr>
          <a:xfrm>
            <a:off x="4522527" y="1905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2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Referensi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/>
              <a:t>Abdullah, Anna Christina. "Multicultural education in early childhood: Issues and challenges." </a:t>
            </a:r>
            <a:r>
              <a:rPr lang="en-US" i="1" dirty="0"/>
              <a:t>Journal of International Cooperation in Education</a:t>
            </a:r>
            <a:r>
              <a:rPr lang="en-US" dirty="0"/>
              <a:t> 12, no. 1 (2009): 159-175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Banks</a:t>
            </a:r>
            <a:r>
              <a:rPr lang="en-US" dirty="0"/>
              <a:t>, James A., and Cherry A. McGee Banks, eds. </a:t>
            </a:r>
            <a:r>
              <a:rPr lang="en-US" i="1" dirty="0"/>
              <a:t>Multicultural education: Issues and perspectives</a:t>
            </a:r>
            <a:r>
              <a:rPr lang="en-US" dirty="0"/>
              <a:t>. John Wiley &amp; Sons, 2019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Baidhawy</a:t>
            </a:r>
            <a:r>
              <a:rPr lang="en-US" dirty="0"/>
              <a:t>, </a:t>
            </a:r>
            <a:r>
              <a:rPr lang="en-US" dirty="0" err="1"/>
              <a:t>Zakiyuddin</a:t>
            </a:r>
            <a:r>
              <a:rPr lang="en-US" dirty="0"/>
              <a:t>. </a:t>
            </a:r>
            <a:r>
              <a:rPr lang="en-US" i="1" dirty="0" err="1"/>
              <a:t>Pendidikan</a:t>
            </a:r>
            <a:r>
              <a:rPr lang="en-US" i="1" dirty="0"/>
              <a:t> agama </a:t>
            </a:r>
            <a:r>
              <a:rPr lang="en-US" i="1" dirty="0" err="1"/>
              <a:t>berwawasan</a:t>
            </a:r>
            <a:r>
              <a:rPr lang="en-US" i="1" dirty="0"/>
              <a:t> </a:t>
            </a:r>
            <a:r>
              <a:rPr lang="en-US" i="1" dirty="0" err="1"/>
              <a:t>multikultural</a:t>
            </a:r>
            <a:r>
              <a:rPr lang="en-US" dirty="0"/>
              <a:t>. </a:t>
            </a:r>
            <a:r>
              <a:rPr lang="en-US" dirty="0" err="1"/>
              <a:t>Erlangga</a:t>
            </a:r>
            <a:r>
              <a:rPr lang="en-US" dirty="0"/>
              <a:t>, 2005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Hasan</a:t>
            </a:r>
            <a:r>
              <a:rPr lang="en-US" dirty="0"/>
              <a:t>, Muhammad </a:t>
            </a:r>
            <a:r>
              <a:rPr lang="en-US" dirty="0" err="1"/>
              <a:t>Tholchah</a:t>
            </a:r>
            <a:r>
              <a:rPr lang="en-US" dirty="0"/>
              <a:t>. </a:t>
            </a:r>
            <a:r>
              <a:rPr lang="en-US" i="1" dirty="0" err="1"/>
              <a:t>Pendidikan</a:t>
            </a:r>
            <a:r>
              <a:rPr lang="en-US" i="1" dirty="0"/>
              <a:t> </a:t>
            </a:r>
            <a:r>
              <a:rPr lang="en-US" i="1" dirty="0" err="1"/>
              <a:t>multikultural</a:t>
            </a:r>
            <a:r>
              <a:rPr lang="en-US" i="1" dirty="0"/>
              <a:t> </a:t>
            </a:r>
            <a:r>
              <a:rPr lang="en-US" i="1" dirty="0" err="1"/>
              <a:t>sebagai</a:t>
            </a:r>
            <a:r>
              <a:rPr lang="en-US" i="1" dirty="0"/>
              <a:t> </a:t>
            </a:r>
            <a:r>
              <a:rPr lang="en-US" i="1" dirty="0" err="1"/>
              <a:t>opsi</a:t>
            </a:r>
            <a:r>
              <a:rPr lang="en-US" i="1" dirty="0"/>
              <a:t> </a:t>
            </a:r>
            <a:r>
              <a:rPr lang="en-US" i="1" dirty="0" err="1"/>
              <a:t>penanggulangan</a:t>
            </a:r>
            <a:r>
              <a:rPr lang="en-US" i="1" dirty="0"/>
              <a:t> </a:t>
            </a:r>
            <a:r>
              <a:rPr lang="en-US" i="1" dirty="0" err="1"/>
              <a:t>radikalisme</a:t>
            </a:r>
            <a:r>
              <a:rPr lang="en-US" dirty="0"/>
              <a:t>. Malang: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Islam Malang, 2016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Raihani</a:t>
            </a:r>
            <a:r>
              <a:rPr lang="en-US" dirty="0"/>
              <a:t>, </a:t>
            </a:r>
            <a:r>
              <a:rPr lang="en-US" i="1" dirty="0" err="1"/>
              <a:t>Pendidikan</a:t>
            </a:r>
            <a:r>
              <a:rPr lang="en-US" i="1" dirty="0"/>
              <a:t> Islam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Masyarakat</a:t>
            </a:r>
            <a:r>
              <a:rPr lang="en-US" i="1" dirty="0"/>
              <a:t> </a:t>
            </a:r>
            <a:r>
              <a:rPr lang="en-US" i="1" dirty="0" err="1"/>
              <a:t>Multikultur</a:t>
            </a:r>
            <a:r>
              <a:rPr lang="en-US" i="1" dirty="0"/>
              <a:t>. </a:t>
            </a:r>
            <a:r>
              <a:rPr lang="en-US" dirty="0"/>
              <a:t>Yogyakarta: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,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0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ata Penting\Presentasi\PIAUD UIN\1760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797" y="914400"/>
            <a:ext cx="6629400" cy="5739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152400"/>
            <a:ext cx="2743200" cy="10668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Biodata</a:t>
            </a:r>
            <a:r>
              <a:rPr lang="en-US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Narasumber</a:t>
            </a:r>
            <a:endParaRPr lang="en-US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52800" y="152400"/>
            <a:ext cx="5334000" cy="62484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Karya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 marL="514350" indent="-514350">
              <a:buAutoNum type="arabicPeriod"/>
            </a:pP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Futaqi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Sauqi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. </a:t>
            </a:r>
            <a:r>
              <a:rPr lang="en-US" sz="2300" b="0" i="1" dirty="0" err="1" smtClean="0">
                <a:latin typeface="Cambria Math" pitchFamily="18" charset="0"/>
                <a:ea typeface="Cambria Math" pitchFamily="18" charset="0"/>
              </a:rPr>
              <a:t>Kapital</a:t>
            </a:r>
            <a:r>
              <a:rPr lang="en-US" sz="2300" b="0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i="1" dirty="0" err="1" smtClean="0">
                <a:latin typeface="Cambria Math" pitchFamily="18" charset="0"/>
                <a:ea typeface="Cambria Math" pitchFamily="18" charset="0"/>
              </a:rPr>
              <a:t>Multikultural</a:t>
            </a:r>
            <a:r>
              <a:rPr lang="en-US" sz="2300" b="0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i="1" dirty="0" err="1" smtClean="0">
                <a:latin typeface="Cambria Math" pitchFamily="18" charset="0"/>
                <a:ea typeface="Cambria Math" pitchFamily="18" charset="0"/>
              </a:rPr>
              <a:t>Pesantren</a:t>
            </a:r>
            <a:r>
              <a:rPr lang="en-US" sz="2300" b="0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(Yogyakarta: </a:t>
            </a:r>
            <a:r>
              <a:rPr lang="en-US" sz="2300" b="0" dirty="0" err="1" smtClean="0">
                <a:latin typeface="Cambria Math" pitchFamily="18" charset="0"/>
                <a:ea typeface="Cambria Math" pitchFamily="18" charset="0"/>
              </a:rPr>
              <a:t>Deepublish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, 2019)</a:t>
            </a:r>
          </a:p>
          <a:p>
            <a:pPr marL="514350" indent="-514350">
              <a:buAutoNum type="arabicPeriod"/>
            </a:pP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Futaqi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Sauqi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. 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"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Nalar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Sufistik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Islam Nusantara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Dalam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Membangun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Perdamaian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." 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DAR EL-ILMI: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Jurnal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Studi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Keagamaan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Pendidikan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 Dan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Humaniora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 5.2 (2018): 1-15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Futaqi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Sauqi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. 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"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Konstruksi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Moderasi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Islam (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Wasathiyyah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Dalam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Kurikulum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Pendidikan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Islam." 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Proceedings of Annual Conference for Muslim Scholars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. No. Series 1. 2018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300" b="0" dirty="0" err="1" smtClean="0">
                <a:latin typeface="Cambria Math" pitchFamily="18" charset="0"/>
                <a:ea typeface="Cambria Math" pitchFamily="18" charset="0"/>
              </a:rPr>
              <a:t>Futaqi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Sauqi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. "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Kompetensi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Multikultural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Lembaga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Pendidikan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Islam." 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TA'LIM: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Jurnal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Studi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i="1" dirty="0" err="1">
                <a:latin typeface="Cambria Math" pitchFamily="18" charset="0"/>
                <a:ea typeface="Cambria Math" pitchFamily="18" charset="0"/>
              </a:rPr>
              <a:t>Pendidikan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 Islam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 1.1 (2018): 1-18</a:t>
            </a: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300" b="0" dirty="0" smtClean="0">
                <a:latin typeface="Cambria Math" pitchFamily="18" charset="0"/>
                <a:ea typeface="Cambria Math" pitchFamily="18" charset="0"/>
              </a:rPr>
              <a:t>"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PESANTREN MENEMBUS BATAS (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Studi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Kapital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Spiritual-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Multikultural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Pesantren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Al-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Qodir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dalam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Membentuk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Santri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300" b="0" dirty="0" err="1">
                <a:latin typeface="Cambria Math" pitchFamily="18" charset="0"/>
                <a:ea typeface="Cambria Math" pitchFamily="18" charset="0"/>
              </a:rPr>
              <a:t>Multikulturalis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)." </a:t>
            </a:r>
            <a:r>
              <a:rPr lang="en-US" sz="2300" b="0" i="1" dirty="0">
                <a:latin typeface="Cambria Math" pitchFamily="18" charset="0"/>
                <a:ea typeface="Cambria Math" pitchFamily="18" charset="0"/>
              </a:rPr>
              <a:t>PENDIDIKAN MULTIKULTURAL</a:t>
            </a:r>
            <a:r>
              <a:rPr lang="en-US" sz="2300" b="0" dirty="0">
                <a:latin typeface="Cambria Math" pitchFamily="18" charset="0"/>
                <a:ea typeface="Cambria Math" pitchFamily="18" charset="0"/>
              </a:rPr>
              <a:t> 4.1 (2020): 45-64</a:t>
            </a:r>
            <a:r>
              <a:rPr lang="en-US" sz="2800" b="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2800" b="0" dirty="0" err="1" smtClean="0">
                <a:latin typeface="Cambria Math" pitchFamily="18" charset="0"/>
                <a:ea typeface="Cambria Math" pitchFamily="18" charset="0"/>
              </a:rPr>
              <a:t>Dll</a:t>
            </a:r>
            <a:r>
              <a:rPr lang="en-US" sz="2800" b="0" dirty="0" smtClean="0">
                <a:latin typeface="Cambria Math" pitchFamily="18" charset="0"/>
                <a:ea typeface="Cambria Math" pitchFamily="18" charset="0"/>
              </a:rPr>
              <a:t>.</a:t>
            </a:r>
            <a:endParaRPr lang="en-US" sz="2600" b="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1" y="1219200"/>
            <a:ext cx="2743200" cy="51816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Dr. </a:t>
            </a:r>
            <a:r>
              <a:rPr lang="en-US" sz="20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Sauqi</a:t>
            </a:r>
            <a:r>
              <a:rPr lang="en-US" sz="20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Futaqi</a:t>
            </a:r>
            <a:r>
              <a:rPr lang="en-US" sz="20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M.Pd.I</a:t>
            </a:r>
            <a:endParaRPr lang="en-US" sz="1600" b="1" dirty="0" smtClean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en-US" sz="1600" b="1" dirty="0" smtClean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Alamat</a:t>
            </a:r>
            <a:r>
              <a:rPr lang="en-US" sz="16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: </a:t>
            </a:r>
            <a:r>
              <a:rPr lang="en-US" sz="16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Sambeng-Lamongan-Jawa</a:t>
            </a:r>
            <a:r>
              <a:rPr lang="en-US" sz="16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Timur</a:t>
            </a:r>
            <a:endParaRPr lang="en-US" sz="16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No. </a:t>
            </a:r>
            <a:r>
              <a:rPr lang="en-US" sz="16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Hp</a:t>
            </a:r>
            <a:r>
              <a:rPr lang="en-US" sz="16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/WA. 081326590089</a:t>
            </a:r>
          </a:p>
          <a:p>
            <a:endParaRPr lang="en-US" sz="1600" dirty="0" smtClean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sz="1600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Riwayat</a:t>
            </a:r>
            <a:r>
              <a:rPr lang="en-US" sz="1600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Pendidikan</a:t>
            </a:r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S1 UIN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Sunan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Kalijaga</a:t>
            </a:r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S2 UIN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Sunan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Kalijaga</a:t>
            </a:r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S3 UNISMA Malang</a:t>
            </a:r>
          </a:p>
          <a:p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Jabatan</a:t>
            </a:r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Dosen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Tetap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UNISDA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Lamongan</a:t>
            </a:r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Wakil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Dekan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Bidang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Akademik</a:t>
            </a:r>
            <a:r>
              <a:rPr lang="en-US" sz="16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 </a:t>
            </a:r>
          </a:p>
          <a:p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746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89038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Urgensi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Multikultural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Bagi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Anak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Usia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Dini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038225" y="4953000"/>
            <a:ext cx="7924800" cy="16764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>
                <a:latin typeface="Arial Narrow" pitchFamily="34" charset="0"/>
              </a:rPr>
              <a:t>Pusat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Pengkajian</a:t>
            </a:r>
            <a:r>
              <a:rPr lang="en-US" sz="2000" dirty="0">
                <a:latin typeface="Arial Narrow" pitchFamily="34" charset="0"/>
              </a:rPr>
              <a:t> Islam </a:t>
            </a:r>
            <a:r>
              <a:rPr lang="en-US" sz="2000" dirty="0" err="1">
                <a:latin typeface="Arial Narrow" pitchFamily="34" charset="0"/>
              </a:rPr>
              <a:t>dan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Masyarakat</a:t>
            </a:r>
            <a:r>
              <a:rPr lang="en-US" sz="2000" dirty="0">
                <a:latin typeface="Arial Narrow" pitchFamily="34" charset="0"/>
              </a:rPr>
              <a:t> (PPIM) UIN </a:t>
            </a:r>
            <a:r>
              <a:rPr lang="en-US" sz="2000" dirty="0" err="1">
                <a:latin typeface="Arial Narrow" pitchFamily="34" charset="0"/>
              </a:rPr>
              <a:t>Syarif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Hidayatullah</a:t>
            </a:r>
            <a:r>
              <a:rPr lang="en-US" sz="2000" dirty="0">
                <a:latin typeface="Arial Narrow" pitchFamily="34" charset="0"/>
              </a:rPr>
              <a:t> 2018 </a:t>
            </a:r>
            <a:r>
              <a:rPr lang="en-US" sz="2000" dirty="0" err="1">
                <a:latin typeface="Arial Narrow" pitchFamily="34" charset="0"/>
              </a:rPr>
              <a:t>menunjukkan</a:t>
            </a:r>
            <a:r>
              <a:rPr lang="en-US" sz="2000" dirty="0">
                <a:latin typeface="Arial Narrow" pitchFamily="34" charset="0"/>
              </a:rPr>
              <a:t>, </a:t>
            </a:r>
            <a:r>
              <a:rPr lang="en-US" sz="2000" dirty="0" err="1">
                <a:latin typeface="Arial Narrow" pitchFamily="34" charset="0"/>
              </a:rPr>
              <a:t>sebanyak</a:t>
            </a:r>
            <a:r>
              <a:rPr lang="en-US" sz="2000" dirty="0">
                <a:latin typeface="Arial Narrow" pitchFamily="34" charset="0"/>
              </a:rPr>
              <a:t> 63,07 </a:t>
            </a:r>
            <a:r>
              <a:rPr lang="en-US" sz="2000" dirty="0" err="1">
                <a:latin typeface="Arial Narrow" pitchFamily="34" charset="0"/>
              </a:rPr>
              <a:t>persen</a:t>
            </a:r>
            <a:r>
              <a:rPr lang="en-US" sz="2000" dirty="0">
                <a:latin typeface="Arial Narrow" pitchFamily="34" charset="0"/>
              </a:rPr>
              <a:t> guru </a:t>
            </a:r>
            <a:r>
              <a:rPr lang="en-US" sz="2000" dirty="0" err="1">
                <a:latin typeface="Arial Narrow" pitchFamily="34" charset="0"/>
              </a:rPr>
              <a:t>memiliki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opini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intoleran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pada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pemeluk</a:t>
            </a:r>
            <a:r>
              <a:rPr lang="en-US" sz="2000" dirty="0">
                <a:latin typeface="Arial Narrow" pitchFamily="34" charset="0"/>
              </a:rPr>
              <a:t> agama lain. </a:t>
            </a:r>
            <a:r>
              <a:rPr lang="en-US" sz="2000" dirty="0" err="1">
                <a:latin typeface="Arial Narrow" pitchFamily="34" charset="0"/>
              </a:rPr>
              <a:t>Sedangkan</a:t>
            </a:r>
            <a:r>
              <a:rPr lang="en-US" sz="2000" dirty="0">
                <a:latin typeface="Arial Narrow" pitchFamily="34" charset="0"/>
              </a:rPr>
              <a:t> guru yang </a:t>
            </a:r>
            <a:r>
              <a:rPr lang="en-US" sz="2000" dirty="0" err="1">
                <a:latin typeface="Arial Narrow" pitchFamily="34" charset="0"/>
              </a:rPr>
              <a:t>mempunyai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opini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toleransi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terhadap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pemeluk</a:t>
            </a:r>
            <a:r>
              <a:rPr lang="en-US" sz="2000" dirty="0">
                <a:latin typeface="Arial Narrow" pitchFamily="34" charset="0"/>
              </a:rPr>
              <a:t> agama lain </a:t>
            </a:r>
            <a:r>
              <a:rPr lang="en-US" sz="2000" dirty="0" err="1">
                <a:latin typeface="Arial Narrow" pitchFamily="34" charset="0"/>
              </a:rPr>
              <a:t>mencapai</a:t>
            </a:r>
            <a:r>
              <a:rPr lang="en-US" sz="2000" dirty="0">
                <a:latin typeface="Arial Narrow" pitchFamily="34" charset="0"/>
              </a:rPr>
              <a:t> 36,92 </a:t>
            </a:r>
            <a:r>
              <a:rPr lang="en-US" sz="2000" dirty="0" err="1">
                <a:latin typeface="Arial Narrow" pitchFamily="34" charset="0"/>
              </a:rPr>
              <a:t>persen</a:t>
            </a:r>
            <a:r>
              <a:rPr lang="en-US" sz="2000" dirty="0" smtClean="0">
                <a:latin typeface="Arial Narrow" pitchFamily="34" charset="0"/>
              </a:rPr>
              <a:t>. 9</a:t>
            </a:r>
            <a:r>
              <a:rPr lang="en-US" sz="2000" dirty="0">
                <a:latin typeface="Arial Narrow" pitchFamily="34" charset="0"/>
              </a:rPr>
              <a:t>Survei </a:t>
            </a:r>
            <a:r>
              <a:rPr lang="en-US" sz="2000" dirty="0" err="1">
                <a:latin typeface="Arial Narrow" pitchFamily="34" charset="0"/>
              </a:rPr>
              <a:t>ini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dilakukan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pada</a:t>
            </a:r>
            <a:r>
              <a:rPr lang="en-US" sz="2000" dirty="0">
                <a:latin typeface="Arial Narrow" pitchFamily="34" charset="0"/>
              </a:rPr>
              <a:t> 2.237 guru </a:t>
            </a:r>
            <a:r>
              <a:rPr lang="en-US" sz="2000" dirty="0" err="1">
                <a:latin typeface="Arial Narrow" pitchFamily="34" charset="0"/>
              </a:rPr>
              <a:t>muslim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sz="2000" dirty="0" err="1">
                <a:latin typeface="Arial Narrow" pitchFamily="34" charset="0"/>
              </a:rPr>
              <a:t>dari</a:t>
            </a:r>
            <a:r>
              <a:rPr lang="en-US" sz="2000" dirty="0">
                <a:latin typeface="Arial Narrow" pitchFamily="34" charset="0"/>
              </a:rPr>
              <a:t> TK/RA, SD/MI, SMP/MTs </a:t>
            </a:r>
            <a:r>
              <a:rPr lang="en-US" sz="2000" dirty="0" err="1">
                <a:latin typeface="Arial Narrow" pitchFamily="34" charset="0"/>
              </a:rPr>
              <a:t>dan</a:t>
            </a:r>
            <a:r>
              <a:rPr lang="en-US" sz="2000" dirty="0">
                <a:latin typeface="Arial Narrow" pitchFamily="34" charset="0"/>
              </a:rPr>
              <a:t> SMA/SMK/MA di 34 </a:t>
            </a:r>
            <a:r>
              <a:rPr lang="en-US" sz="2000" dirty="0" err="1">
                <a:latin typeface="Arial Narrow" pitchFamily="34" charset="0"/>
              </a:rPr>
              <a:t>Provinsi</a:t>
            </a:r>
            <a:r>
              <a:rPr lang="en-US" sz="2000" dirty="0">
                <a:latin typeface="Arial Narrow" pitchFamily="34" charset="0"/>
              </a:rPr>
              <a:t> di </a:t>
            </a:r>
            <a:r>
              <a:rPr lang="en-US" sz="2000" dirty="0" smtClean="0">
                <a:latin typeface="Arial Narrow" pitchFamily="34" charset="0"/>
              </a:rPr>
              <a:t>Indonesia)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066800" y="3276600"/>
            <a:ext cx="7924800" cy="15240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Penelitian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otak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“prime time"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perkembangan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emosional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anak-anak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kelahiran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12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. (Anna Christina Abdullah, 2009)</a:t>
            </a:r>
          </a:p>
        </p:txBody>
      </p:sp>
      <p:sp>
        <p:nvSpPr>
          <p:cNvPr id="6" name="Round Diagonal Corner Rectangle 5"/>
          <p:cNvSpPr/>
          <p:nvPr/>
        </p:nvSpPr>
        <p:spPr>
          <a:xfrm>
            <a:off x="1047750" y="1638300"/>
            <a:ext cx="7924800" cy="15240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Jumlah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PAUD 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di Indonesia TA 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2018/2019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sebanyak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201.067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rincian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 91.598 Taman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Kanak-kanak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(TK), 83.784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Bermain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(KB), 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3.027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Tempat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Penitipan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Anak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(TPA), 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22.658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Satuan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PAUD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Sejenis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(SPS)  (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Kemdikbud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Statistik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PAUD 2018/2019)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" name="Dodecagon 6"/>
          <p:cNvSpPr/>
          <p:nvPr/>
        </p:nvSpPr>
        <p:spPr>
          <a:xfrm>
            <a:off x="152400" y="1981200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haroni" pitchFamily="2" charset="-79"/>
                <a:cs typeface="Aharoni" pitchFamily="2" charset="-79"/>
              </a:rPr>
              <a:t>1</a:t>
            </a:r>
            <a:endParaRPr lang="en-US" sz="40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Dodecagon 7"/>
          <p:cNvSpPr/>
          <p:nvPr/>
        </p:nvSpPr>
        <p:spPr>
          <a:xfrm>
            <a:off x="152400" y="3657600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itchFamily="2" charset="-79"/>
                <a:cs typeface="Aharoni" pitchFamily="2" charset="-79"/>
              </a:rPr>
              <a:t>2</a:t>
            </a:r>
          </a:p>
        </p:txBody>
      </p:sp>
      <p:sp>
        <p:nvSpPr>
          <p:cNvPr id="9" name="Dodecagon 8"/>
          <p:cNvSpPr/>
          <p:nvPr/>
        </p:nvSpPr>
        <p:spPr>
          <a:xfrm>
            <a:off x="152400" y="5231642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itchFamily="2" charset="-79"/>
                <a:cs typeface="Aharoni" pitchFamily="2" charset="-79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1273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89038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haroni" pitchFamily="2" charset="-79"/>
                <a:cs typeface="Aharoni" pitchFamily="2" charset="-79"/>
              </a:rPr>
              <a:t>Problem KAJIAN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Multikultural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PADA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Anak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Usia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Dini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066800" y="3276600"/>
            <a:ext cx="7924800" cy="15240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Kajian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pendidikan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multikultural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masih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beban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teologis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bagi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orang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tua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guru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ketika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berhadapan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realitas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multi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budaya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-agama  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47750" y="1638300"/>
            <a:ext cx="7924800" cy="15240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Belum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banyak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riset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tentang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pendidikan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multikultural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dilakukan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konteks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PIAUD,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terutama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masalah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perkembangan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psikologis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kognitif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, moral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agama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kaitannya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realitas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multikultural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.  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" name="Dodecagon 6"/>
          <p:cNvSpPr/>
          <p:nvPr/>
        </p:nvSpPr>
        <p:spPr>
          <a:xfrm>
            <a:off x="152400" y="1981200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itchFamily="2" charset="-79"/>
                <a:cs typeface="Aharoni" pitchFamily="2" charset="-79"/>
              </a:rPr>
              <a:t>1</a:t>
            </a:r>
          </a:p>
        </p:txBody>
      </p:sp>
      <p:sp>
        <p:nvSpPr>
          <p:cNvPr id="8" name="Dodecagon 7"/>
          <p:cNvSpPr/>
          <p:nvPr/>
        </p:nvSpPr>
        <p:spPr>
          <a:xfrm>
            <a:off x="152400" y="3657600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itchFamily="2" charset="-79"/>
                <a:cs typeface="Aharoni" pitchFamily="2" charset="-79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8005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80581" y="3066766"/>
            <a:ext cx="2514600" cy="1524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Isu-isu</a:t>
            </a:r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dalam</a:t>
            </a:r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Multikultural</a:t>
            </a:r>
            <a:endParaRPr lang="en-US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8400" y="2247900"/>
            <a:ext cx="26670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Akses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dan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Layanan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Pendidikan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1714500"/>
            <a:ext cx="28194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Politik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 </a:t>
            </a:r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Pembedaan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 </a:t>
            </a:r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Kultural</a:t>
            </a:r>
            <a:endParaRPr lang="en-US" sz="1400" b="1" dirty="0"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48400" y="3562066"/>
            <a:ext cx="26670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Orientasi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Kurikulum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24201" y="5288507"/>
            <a:ext cx="28194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Isu-isu</a:t>
            </a:r>
            <a:r>
              <a:rPr lang="en-US" sz="1400" b="1" dirty="0" smtClean="0">
                <a:latin typeface="Arial Narrow" pitchFamily="34" charset="0"/>
              </a:rPr>
              <a:t> lain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6300" y="2247900"/>
            <a:ext cx="24293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Pembedaan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 Agama</a:t>
            </a:r>
            <a:endParaRPr lang="en-US" sz="1400" b="1" dirty="0"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9004" y="3562066"/>
            <a:ext cx="2380396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Pembedaan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Paham</a:t>
            </a:r>
            <a:r>
              <a:rPr lang="en-US" sz="1400" b="1" dirty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Keagamaan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48400" y="4950725"/>
            <a:ext cx="26670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Rekrutmen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Pendidik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dan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Tendik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6300" y="4950725"/>
            <a:ext cx="24293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Pembedaan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Kultur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dalam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Individu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6300" y="381000"/>
            <a:ext cx="8068100" cy="838200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Isu-isu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Multikultural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6" name="Straight Arrow Connector 15"/>
          <p:cNvCxnSpPr>
            <a:stCxn id="5" idx="1"/>
            <a:endCxn id="2" idx="7"/>
          </p:cNvCxnSpPr>
          <p:nvPr/>
        </p:nvCxnSpPr>
        <p:spPr>
          <a:xfrm flipH="1">
            <a:off x="5426926" y="2514600"/>
            <a:ext cx="821474" cy="77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1"/>
            <a:endCxn id="2" idx="6"/>
          </p:cNvCxnSpPr>
          <p:nvPr/>
        </p:nvCxnSpPr>
        <p:spPr>
          <a:xfrm flipH="1">
            <a:off x="5795181" y="3828766"/>
            <a:ext cx="45321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1"/>
            <a:endCxn id="2" idx="5"/>
          </p:cNvCxnSpPr>
          <p:nvPr/>
        </p:nvCxnSpPr>
        <p:spPr>
          <a:xfrm flipH="1" flipV="1">
            <a:off x="5426926" y="4367581"/>
            <a:ext cx="821474" cy="84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0"/>
            <a:endCxn id="2" idx="4"/>
          </p:cNvCxnSpPr>
          <p:nvPr/>
        </p:nvCxnSpPr>
        <p:spPr>
          <a:xfrm flipV="1">
            <a:off x="4533901" y="4590766"/>
            <a:ext cx="3980" cy="6977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2"/>
            <a:endCxn id="2" idx="0"/>
          </p:cNvCxnSpPr>
          <p:nvPr/>
        </p:nvCxnSpPr>
        <p:spPr>
          <a:xfrm>
            <a:off x="4533900" y="2247900"/>
            <a:ext cx="3981" cy="818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3"/>
            <a:endCxn id="2" idx="1"/>
          </p:cNvCxnSpPr>
          <p:nvPr/>
        </p:nvCxnSpPr>
        <p:spPr>
          <a:xfrm>
            <a:off x="2895600" y="2514600"/>
            <a:ext cx="753236" cy="77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3"/>
            <a:endCxn id="2" idx="2"/>
          </p:cNvCxnSpPr>
          <p:nvPr/>
        </p:nvCxnSpPr>
        <p:spPr>
          <a:xfrm>
            <a:off x="2819400" y="3828766"/>
            <a:ext cx="46118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" idx="3"/>
          </p:cNvCxnSpPr>
          <p:nvPr/>
        </p:nvCxnSpPr>
        <p:spPr>
          <a:xfrm flipV="1">
            <a:off x="2895600" y="4367581"/>
            <a:ext cx="753236" cy="84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76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89038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Konseptualisasi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Pendidikan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Islam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Multikultural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066800" y="1752600"/>
            <a:ext cx="7924800" cy="12954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 Narrow" pitchFamily="34" charset="0"/>
              </a:rPr>
              <a:t>Pendidikan</a:t>
            </a:r>
            <a:r>
              <a:rPr lang="en-US" b="1" dirty="0" smtClean="0">
                <a:latin typeface="Arial Narrow" pitchFamily="34" charset="0"/>
              </a:rPr>
              <a:t> Islam </a:t>
            </a:r>
            <a:r>
              <a:rPr lang="en-US" b="1" dirty="0" err="1" smtClean="0">
                <a:latin typeface="Arial Narrow" pitchFamily="34" charset="0"/>
              </a:rPr>
              <a:t>Multikultural</a:t>
            </a:r>
            <a:r>
              <a:rPr lang="en-US" dirty="0" smtClean="0">
                <a:latin typeface="Arial Narrow" pitchFamily="34" charset="0"/>
              </a:rPr>
              <a:t>: </a:t>
            </a:r>
            <a:r>
              <a:rPr lang="id-ID" dirty="0">
                <a:latin typeface="Arial Narrow" pitchFamily="34" charset="0"/>
              </a:rPr>
              <a:t>pendidikan yang menempatkan multikulturalisme sebagai salah satu visi pendidikan, dengan karakter utama inklusif, egaliter, demokratis, dan humanis, namun tetap kokoh pada nilai-nilai spiritual dan keyakinan yang berdasarkan al-Qur’an dan </a:t>
            </a:r>
            <a:r>
              <a:rPr lang="id-ID" dirty="0" smtClean="0">
                <a:latin typeface="Arial Narrow" pitchFamily="34" charset="0"/>
              </a:rPr>
              <a:t>al-Hadist</a:t>
            </a:r>
            <a:r>
              <a:rPr lang="en-US" dirty="0" smtClean="0">
                <a:latin typeface="Arial Narrow" pitchFamily="34" charset="0"/>
              </a:rPr>
              <a:t> (</a:t>
            </a:r>
            <a:r>
              <a:rPr lang="en-US" dirty="0" err="1" smtClean="0">
                <a:latin typeface="Arial Narrow" pitchFamily="34" charset="0"/>
              </a:rPr>
              <a:t>Tholhah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Hasan</a:t>
            </a:r>
            <a:r>
              <a:rPr lang="en-US" dirty="0" smtClean="0">
                <a:latin typeface="Arial Narrow" pitchFamily="34" charset="0"/>
              </a:rPr>
              <a:t>, 2016)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066800" y="3276600"/>
            <a:ext cx="7924800" cy="15240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 Narrow" pitchFamily="34" charset="0"/>
              </a:rPr>
              <a:t>P</a:t>
            </a:r>
            <a:r>
              <a:rPr lang="id-ID" b="1" dirty="0" smtClean="0">
                <a:latin typeface="Arial Narrow" pitchFamily="34" charset="0"/>
              </a:rPr>
              <a:t>endidikan </a:t>
            </a:r>
            <a:r>
              <a:rPr lang="id-ID" b="1" dirty="0">
                <a:latin typeface="Arial Narrow" pitchFamily="34" charset="0"/>
              </a:rPr>
              <a:t>agama perspektif </a:t>
            </a:r>
            <a:r>
              <a:rPr lang="id-ID" b="1" dirty="0" smtClean="0">
                <a:latin typeface="Arial Narrow" pitchFamily="34" charset="0"/>
              </a:rPr>
              <a:t>multikulturalisme</a:t>
            </a:r>
            <a:r>
              <a:rPr lang="en-US" dirty="0" smtClean="0">
                <a:latin typeface="Arial Narrow" pitchFamily="34" charset="0"/>
              </a:rPr>
              <a:t>: </a:t>
            </a:r>
            <a:r>
              <a:rPr lang="en-US" dirty="0" err="1">
                <a:latin typeface="Arial Narrow" pitchFamily="34" charset="0"/>
              </a:rPr>
              <a:t>menekankan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adanya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pengakuan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penghormatan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atas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perbedaan-perbedaan</a:t>
            </a:r>
            <a:r>
              <a:rPr lang="en-US" dirty="0">
                <a:latin typeface="Arial Narrow" pitchFamily="34" charset="0"/>
              </a:rPr>
              <a:t>; </a:t>
            </a:r>
            <a:r>
              <a:rPr lang="en-US" dirty="0" err="1">
                <a:latin typeface="Arial Narrow" pitchFamily="34" charset="0"/>
              </a:rPr>
              <a:t>memperbaiki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dari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penekanan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terlalu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kuat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aspek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kognitif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kepada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afektif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psikomotorik</a:t>
            </a:r>
            <a:r>
              <a:rPr lang="en-US" dirty="0">
                <a:latin typeface="Arial Narrow" pitchFamily="34" charset="0"/>
              </a:rPr>
              <a:t>; </a:t>
            </a:r>
            <a:r>
              <a:rPr lang="en-US" dirty="0" err="1">
                <a:latin typeface="Arial Narrow" pitchFamily="34" charset="0"/>
              </a:rPr>
              <a:t>peningkatan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kualitas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pemahaman</a:t>
            </a:r>
            <a:r>
              <a:rPr lang="en-US" dirty="0">
                <a:latin typeface="Arial Narrow" pitchFamily="34" charset="0"/>
              </a:rPr>
              <a:t> guru agar </a:t>
            </a:r>
            <a:r>
              <a:rPr lang="en-US" dirty="0" err="1">
                <a:latin typeface="Arial Narrow" pitchFamily="34" charset="0"/>
              </a:rPr>
              <a:t>dapat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memiliki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perspektif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multikulturalisme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 smtClean="0">
                <a:latin typeface="Arial Narrow" pitchFamily="34" charset="0"/>
              </a:rPr>
              <a:t>tepat</a:t>
            </a:r>
            <a:endParaRPr lang="en-US" dirty="0" smtClean="0">
              <a:latin typeface="Arial Narrow" pitchFamily="34" charset="0"/>
            </a:endParaRPr>
          </a:p>
          <a:p>
            <a:pPr algn="ctr"/>
            <a:r>
              <a:rPr lang="en-US" dirty="0" smtClean="0">
                <a:latin typeface="Arial Narrow" pitchFamily="34" charset="0"/>
              </a:rPr>
              <a:t>(</a:t>
            </a:r>
            <a:r>
              <a:rPr lang="en-US" dirty="0" err="1" smtClean="0">
                <a:latin typeface="Arial Narrow" pitchFamily="34" charset="0"/>
              </a:rPr>
              <a:t>Azyumardi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Azra</a:t>
            </a:r>
            <a:r>
              <a:rPr lang="en-US" dirty="0" smtClean="0">
                <a:latin typeface="Arial Narrow" pitchFamily="34" charset="0"/>
              </a:rPr>
              <a:t>, 2005) 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066800" y="5029200"/>
            <a:ext cx="7924800" cy="15240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 Narrow" pitchFamily="34" charset="0"/>
              </a:rPr>
              <a:t>Pendidikan</a:t>
            </a:r>
            <a:r>
              <a:rPr lang="en-US" b="1" dirty="0">
                <a:latin typeface="Arial Narrow" pitchFamily="34" charset="0"/>
              </a:rPr>
              <a:t> agama </a:t>
            </a:r>
            <a:r>
              <a:rPr lang="en-US" b="1" dirty="0" err="1">
                <a:latin typeface="Arial Narrow" pitchFamily="34" charset="0"/>
              </a:rPr>
              <a:t>berwawasan</a:t>
            </a:r>
            <a:r>
              <a:rPr lang="en-US" b="1" dirty="0">
                <a:latin typeface="Arial Narrow" pitchFamily="34" charset="0"/>
              </a:rPr>
              <a:t> </a:t>
            </a:r>
            <a:r>
              <a:rPr lang="en-US" b="1" dirty="0" err="1">
                <a:latin typeface="Arial Narrow" pitchFamily="34" charset="0"/>
              </a:rPr>
              <a:t>multikultural</a:t>
            </a:r>
            <a:r>
              <a:rPr lang="en-US" dirty="0">
                <a:latin typeface="Arial Narrow" pitchFamily="34" charset="0"/>
              </a:rPr>
              <a:t>: </a:t>
            </a:r>
            <a:r>
              <a:rPr lang="en-US" dirty="0" err="1">
                <a:latin typeface="Arial Narrow" pitchFamily="34" charset="0"/>
              </a:rPr>
              <a:t>Gerakan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pembaharuan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inovasi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pendidikan</a:t>
            </a:r>
            <a:r>
              <a:rPr lang="en-US" dirty="0">
                <a:latin typeface="Arial Narrow" pitchFamily="34" charset="0"/>
              </a:rPr>
              <a:t> agama </a:t>
            </a:r>
            <a:r>
              <a:rPr lang="en-US" dirty="0" err="1">
                <a:latin typeface="Arial Narrow" pitchFamily="34" charset="0"/>
              </a:rPr>
              <a:t>dalam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rangka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menanamkan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kesadaran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pentingnya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hidup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bersama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dalam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keragaman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perbedaan</a:t>
            </a:r>
            <a:r>
              <a:rPr lang="en-US" dirty="0">
                <a:latin typeface="Arial Narrow" pitchFamily="34" charset="0"/>
              </a:rPr>
              <a:t> agama,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spirit </a:t>
            </a:r>
            <a:r>
              <a:rPr lang="en-US" dirty="0" err="1">
                <a:latin typeface="Arial Narrow" pitchFamily="34" charset="0"/>
              </a:rPr>
              <a:t>kesetaraan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saling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percaya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saling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memahami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menghargai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persamaan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perbedaan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keunikan</a:t>
            </a:r>
            <a:r>
              <a:rPr lang="en-US" dirty="0">
                <a:latin typeface="Arial Narrow" pitchFamily="34" charset="0"/>
              </a:rPr>
              <a:t> agama-agama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menciptakan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perdamaian</a:t>
            </a:r>
            <a:r>
              <a:rPr lang="en-US" dirty="0">
                <a:latin typeface="Arial Narrow" pitchFamily="34" charset="0"/>
              </a:rPr>
              <a:t> (</a:t>
            </a:r>
            <a:r>
              <a:rPr lang="en-US" dirty="0" err="1">
                <a:latin typeface="Arial Narrow" pitchFamily="34" charset="0"/>
              </a:rPr>
              <a:t>Zakiyuddin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Baidhawiy</a:t>
            </a:r>
            <a:r>
              <a:rPr lang="en-US" dirty="0">
                <a:latin typeface="Arial Narrow" pitchFamily="34" charset="0"/>
              </a:rPr>
              <a:t>, 2005)</a:t>
            </a:r>
          </a:p>
        </p:txBody>
      </p:sp>
      <p:sp>
        <p:nvSpPr>
          <p:cNvPr id="7" name="Dodecagon 6"/>
          <p:cNvSpPr/>
          <p:nvPr/>
        </p:nvSpPr>
        <p:spPr>
          <a:xfrm>
            <a:off x="152400" y="1981200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haroni" pitchFamily="2" charset="-79"/>
                <a:cs typeface="Aharoni" pitchFamily="2" charset="-79"/>
              </a:rPr>
              <a:t>1</a:t>
            </a:r>
            <a:endParaRPr lang="en-US" sz="40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Dodecagon 7"/>
          <p:cNvSpPr/>
          <p:nvPr/>
        </p:nvSpPr>
        <p:spPr>
          <a:xfrm>
            <a:off x="152400" y="3657600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itchFamily="2" charset="-79"/>
                <a:cs typeface="Aharoni" pitchFamily="2" charset="-79"/>
              </a:rPr>
              <a:t>2</a:t>
            </a:r>
          </a:p>
        </p:txBody>
      </p:sp>
      <p:sp>
        <p:nvSpPr>
          <p:cNvPr id="9" name="Dodecagon 8"/>
          <p:cNvSpPr/>
          <p:nvPr/>
        </p:nvSpPr>
        <p:spPr>
          <a:xfrm>
            <a:off x="152400" y="5231642"/>
            <a:ext cx="762000" cy="838200"/>
          </a:xfrm>
          <a:prstGeom prst="dodec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itchFamily="2" charset="-79"/>
                <a:cs typeface="Aharoni" pitchFamily="2" charset="-79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69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600200"/>
          </a:xfrm>
          <a:prstGeom prst="round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800" dirty="0" err="1" smtClean="0">
                <a:latin typeface="Cambria Math" pitchFamily="18" charset="0"/>
                <a:ea typeface="Cambria Math" pitchFamily="18" charset="0"/>
              </a:rPr>
              <a:t>Pendekatan</a:t>
            </a:r>
            <a:r>
              <a:rPr lang="en-US" sz="48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4800" dirty="0" err="1" smtClean="0">
                <a:latin typeface="Cambria Math" pitchFamily="18" charset="0"/>
                <a:ea typeface="Cambria Math" pitchFamily="18" charset="0"/>
              </a:rPr>
              <a:t>dalam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4800" dirty="0" err="1" smtClean="0">
                <a:latin typeface="Cambria Math" pitchFamily="18" charset="0"/>
                <a:ea typeface="Cambria Math" pitchFamily="18" charset="0"/>
              </a:rPr>
              <a:t>Implementasi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4800" dirty="0" err="1" smtClean="0">
                <a:latin typeface="Cambria Math" pitchFamily="18" charset="0"/>
                <a:ea typeface="Cambria Math" pitchFamily="18" charset="0"/>
              </a:rPr>
              <a:t>Pendidikan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4800" dirty="0" err="1" smtClean="0">
                <a:latin typeface="Cambria Math" pitchFamily="18" charset="0"/>
                <a:ea typeface="Cambria Math" pitchFamily="18" charset="0"/>
              </a:rPr>
              <a:t>Multikultural</a:t>
            </a:r>
            <a:endParaRPr lang="en-US" sz="48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" y="3581402"/>
            <a:ext cx="2133600" cy="12191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Multikultural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539775" y="4956412"/>
            <a:ext cx="2641825" cy="1219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(Curricular </a:t>
            </a:r>
            <a:r>
              <a:rPr lang="en-US" i="1" dirty="0" smtClean="0"/>
              <a:t>Approach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539776" y="2074720"/>
            <a:ext cx="2641824" cy="13161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endParaRPr lang="en-US" dirty="0" smtClean="0"/>
          </a:p>
          <a:p>
            <a:pPr algn="ctr"/>
            <a:r>
              <a:rPr lang="en-US" dirty="0" smtClean="0"/>
              <a:t>(</a:t>
            </a:r>
            <a:r>
              <a:rPr lang="en-US" i="1" dirty="0" smtClean="0"/>
              <a:t>Whole-School Approach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580797" y="2275609"/>
            <a:ext cx="1810603" cy="9144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Multikultural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0" name="Straight Arrow Connector 9"/>
          <p:cNvCxnSpPr>
            <a:stCxn id="2" idx="3"/>
            <a:endCxn id="8" idx="1"/>
          </p:cNvCxnSpPr>
          <p:nvPr/>
        </p:nvCxnSpPr>
        <p:spPr>
          <a:xfrm flipV="1">
            <a:off x="2286000" y="2732811"/>
            <a:ext cx="253776" cy="14581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3"/>
            <a:endCxn id="6" idx="1"/>
          </p:cNvCxnSpPr>
          <p:nvPr/>
        </p:nvCxnSpPr>
        <p:spPr>
          <a:xfrm>
            <a:off x="2286000" y="4191002"/>
            <a:ext cx="253775" cy="13750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3"/>
            <a:endCxn id="9" idx="1"/>
          </p:cNvCxnSpPr>
          <p:nvPr/>
        </p:nvCxnSpPr>
        <p:spPr>
          <a:xfrm flipV="1">
            <a:off x="5181600" y="2732810"/>
            <a:ext cx="39919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580797" y="5108811"/>
            <a:ext cx="1277203" cy="9144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Konten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6" idx="3"/>
            <a:endCxn id="18" idx="1"/>
          </p:cNvCxnSpPr>
          <p:nvPr/>
        </p:nvCxnSpPr>
        <p:spPr>
          <a:xfrm>
            <a:off x="5181600" y="5566012"/>
            <a:ext cx="3991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7170761" y="4611807"/>
            <a:ext cx="1810603" cy="533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Aditif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7170761" y="5398258"/>
            <a:ext cx="1810603" cy="533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Transformatif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7170761" y="6175611"/>
            <a:ext cx="1810603" cy="533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7170761" y="3877103"/>
            <a:ext cx="1810603" cy="533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Kontributif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9" idx="2"/>
            <a:endCxn id="24" idx="0"/>
          </p:cNvCxnSpPr>
          <p:nvPr/>
        </p:nvCxnSpPr>
        <p:spPr>
          <a:xfrm>
            <a:off x="8076063" y="4410502"/>
            <a:ext cx="0" cy="201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4" idx="2"/>
            <a:endCxn id="27" idx="0"/>
          </p:cNvCxnSpPr>
          <p:nvPr/>
        </p:nvCxnSpPr>
        <p:spPr>
          <a:xfrm>
            <a:off x="8076063" y="5145206"/>
            <a:ext cx="0" cy="253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7" idx="2"/>
            <a:endCxn id="28" idx="0"/>
          </p:cNvCxnSpPr>
          <p:nvPr/>
        </p:nvCxnSpPr>
        <p:spPr>
          <a:xfrm>
            <a:off x="8076063" y="5931657"/>
            <a:ext cx="0" cy="2439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Left Bracket 35"/>
          <p:cNvSpPr/>
          <p:nvPr/>
        </p:nvSpPr>
        <p:spPr>
          <a:xfrm>
            <a:off x="7010400" y="4143802"/>
            <a:ext cx="160361" cy="2298508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18" idx="3"/>
          </p:cNvCxnSpPr>
          <p:nvPr/>
        </p:nvCxnSpPr>
        <p:spPr>
          <a:xfrm flipV="1">
            <a:off x="6858000" y="5566011"/>
            <a:ext cx="1524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34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80581" y="3066766"/>
            <a:ext cx="2514600" cy="1524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Perbedaan</a:t>
            </a:r>
            <a:r>
              <a:rPr lang="en-US" sz="2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Pada</a:t>
            </a:r>
            <a:r>
              <a:rPr lang="en-US" sz="2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Diri</a:t>
            </a:r>
            <a:r>
              <a:rPr lang="en-US" sz="2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Individu</a:t>
            </a:r>
            <a:endParaRPr lang="en-US" sz="20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8400" y="22479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Ras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1081" y="17145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Kebangsaan</a:t>
            </a:r>
            <a:endParaRPr lang="en-US" sz="1400" b="1" dirty="0"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3562066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Bahasa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995" y="5288507"/>
            <a:ext cx="2215771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Eksepsionalitas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22479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Gender</a:t>
            </a:r>
            <a:endParaRPr lang="en-US" sz="1400" b="1" dirty="0"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9004" y="3562066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Kelas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Sosial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48400" y="4950725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Arial Narrow" pitchFamily="34" charset="0"/>
              </a:rPr>
              <a:t>Agama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4950725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Asal-usul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Kedaerahan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6300" y="381000"/>
            <a:ext cx="8068100" cy="838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haroni" pitchFamily="2" charset="-79"/>
                <a:cs typeface="Aharoni" pitchFamily="2" charset="-79"/>
              </a:rPr>
              <a:t>Perbedaan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b="1" dirty="0" err="1" smtClean="0">
                <a:latin typeface="Aharoni" pitchFamily="2" charset="-79"/>
                <a:cs typeface="Aharoni" pitchFamily="2" charset="-79"/>
              </a:rPr>
              <a:t>Pada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b="1" dirty="0" err="1" smtClean="0">
                <a:latin typeface="Aharoni" pitchFamily="2" charset="-79"/>
                <a:cs typeface="Aharoni" pitchFamily="2" charset="-79"/>
              </a:rPr>
              <a:t>Diri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b="1" dirty="0" err="1" smtClean="0">
                <a:latin typeface="Aharoni" pitchFamily="2" charset="-79"/>
                <a:cs typeface="Aharoni" pitchFamily="2" charset="-79"/>
              </a:rPr>
              <a:t>Individu</a:t>
            </a:r>
            <a:endParaRPr lang="en-US" sz="3600" b="1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6" name="Straight Arrow Connector 15"/>
          <p:cNvCxnSpPr>
            <a:stCxn id="5" idx="1"/>
            <a:endCxn id="2" idx="7"/>
          </p:cNvCxnSpPr>
          <p:nvPr/>
        </p:nvCxnSpPr>
        <p:spPr>
          <a:xfrm flipH="1">
            <a:off x="5426926" y="2514600"/>
            <a:ext cx="821474" cy="77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1"/>
            <a:endCxn id="2" idx="6"/>
          </p:cNvCxnSpPr>
          <p:nvPr/>
        </p:nvCxnSpPr>
        <p:spPr>
          <a:xfrm flipH="1">
            <a:off x="5795181" y="3828766"/>
            <a:ext cx="98661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1"/>
            <a:endCxn id="2" idx="5"/>
          </p:cNvCxnSpPr>
          <p:nvPr/>
        </p:nvCxnSpPr>
        <p:spPr>
          <a:xfrm flipH="1" flipV="1">
            <a:off x="5426926" y="4367581"/>
            <a:ext cx="821474" cy="84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0"/>
            <a:endCxn id="2" idx="4"/>
          </p:cNvCxnSpPr>
          <p:nvPr/>
        </p:nvCxnSpPr>
        <p:spPr>
          <a:xfrm flipV="1">
            <a:off x="4537881" y="4590766"/>
            <a:ext cx="0" cy="6977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2"/>
            <a:endCxn id="2" idx="0"/>
          </p:cNvCxnSpPr>
          <p:nvPr/>
        </p:nvCxnSpPr>
        <p:spPr>
          <a:xfrm>
            <a:off x="4537881" y="2247900"/>
            <a:ext cx="0" cy="818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3"/>
            <a:endCxn id="2" idx="1"/>
          </p:cNvCxnSpPr>
          <p:nvPr/>
        </p:nvCxnSpPr>
        <p:spPr>
          <a:xfrm>
            <a:off x="2895600" y="2514600"/>
            <a:ext cx="753236" cy="77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3"/>
            <a:endCxn id="2" idx="2"/>
          </p:cNvCxnSpPr>
          <p:nvPr/>
        </p:nvCxnSpPr>
        <p:spPr>
          <a:xfrm>
            <a:off x="2572604" y="3828766"/>
            <a:ext cx="7079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" idx="3"/>
          </p:cNvCxnSpPr>
          <p:nvPr/>
        </p:nvCxnSpPr>
        <p:spPr>
          <a:xfrm flipV="1">
            <a:off x="2895600" y="4367581"/>
            <a:ext cx="753236" cy="84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4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80581" y="3066766"/>
            <a:ext cx="2514600" cy="1524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PIAUD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Sebagai</a:t>
            </a:r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Sistem</a:t>
            </a:r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Sosial</a:t>
            </a:r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Multikultural</a:t>
            </a:r>
            <a:endParaRPr lang="en-US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13478" y="3066766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Arial Narrow" pitchFamily="34" charset="0"/>
              </a:rPr>
              <a:t>Gaya </a:t>
            </a:r>
            <a:r>
              <a:rPr lang="en-US" sz="1400" b="1" dirty="0" err="1" smtClean="0">
                <a:latin typeface="Arial Narrow" pitchFamily="34" charset="0"/>
              </a:rPr>
              <a:t>Pembelajaran</a:t>
            </a:r>
            <a:r>
              <a:rPr lang="en-US" sz="1400" b="1" dirty="0" smtClean="0">
                <a:latin typeface="Arial Narrow" pitchFamily="34" charset="0"/>
              </a:rPr>
              <a:t> di </a:t>
            </a:r>
            <a:r>
              <a:rPr lang="en-US" sz="1400" b="1" dirty="0" err="1" smtClean="0">
                <a:latin typeface="Arial Narrow" pitchFamily="34" charset="0"/>
              </a:rPr>
              <a:t>sekolah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8400" y="22479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Budaya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Sekolah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1081" y="17145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Kebijakan</a:t>
            </a:r>
            <a:endParaRPr lang="en-US" sz="1400" b="1" dirty="0"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6299" y="3066766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Kurikulum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13478" y="4056229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Bahasa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sekolah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995" y="5288507"/>
            <a:ext cx="2215771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Prosedur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Penilaian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22479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Pendidik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: </a:t>
            </a:r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Sikap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, </a:t>
            </a:r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Persepsi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, </a:t>
            </a:r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Keyakinan</a:t>
            </a:r>
            <a:r>
              <a:rPr lang="en-US" sz="1400" b="1" dirty="0" smtClean="0">
                <a:latin typeface="Arial Narrow" pitchFamily="34" charset="0"/>
                <a:cs typeface="Aharoni" pitchFamily="2" charset="-79"/>
              </a:rPr>
              <a:t>, </a:t>
            </a:r>
            <a:r>
              <a:rPr lang="en-US" sz="1400" b="1" dirty="0" err="1" smtClean="0">
                <a:latin typeface="Arial Narrow" pitchFamily="34" charset="0"/>
                <a:cs typeface="Aharoni" pitchFamily="2" charset="-79"/>
              </a:rPr>
              <a:t>Tindakan</a:t>
            </a:r>
            <a:endParaRPr lang="en-US" sz="1400" b="1" dirty="0"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6299" y="4057366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Arial Narrow" pitchFamily="34" charset="0"/>
              </a:rPr>
              <a:t>Gaya </a:t>
            </a:r>
            <a:r>
              <a:rPr lang="en-US" sz="1400" b="1" dirty="0" err="1" smtClean="0">
                <a:latin typeface="Arial Narrow" pitchFamily="34" charset="0"/>
              </a:rPr>
              <a:t>dan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Strategi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r>
              <a:rPr lang="en-US" sz="1400" b="1" dirty="0" err="1" smtClean="0">
                <a:latin typeface="Arial Narrow" pitchFamily="34" charset="0"/>
              </a:rPr>
              <a:t>Mengajar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48400" y="4950725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Partisipasi</a:t>
            </a:r>
            <a:r>
              <a:rPr lang="en-US" sz="1400" b="1" dirty="0" smtClean="0">
                <a:latin typeface="Arial Narrow" pitchFamily="34" charset="0"/>
              </a:rPr>
              <a:t> orang </a:t>
            </a:r>
            <a:r>
              <a:rPr lang="en-US" sz="1400" b="1" dirty="0" err="1" smtClean="0">
                <a:latin typeface="Arial Narrow" pitchFamily="34" charset="0"/>
              </a:rPr>
              <a:t>tua</a:t>
            </a:r>
            <a:r>
              <a:rPr lang="en-US" sz="1400" b="1" dirty="0" smtClean="0">
                <a:latin typeface="Arial Narrow" pitchFamily="34" charset="0"/>
              </a:rPr>
              <a:t>/</a:t>
            </a:r>
          </a:p>
          <a:p>
            <a:pPr algn="ctr"/>
            <a:r>
              <a:rPr lang="en-US" sz="1400" b="1" dirty="0" err="1" smtClean="0">
                <a:latin typeface="Arial Narrow" pitchFamily="34" charset="0"/>
              </a:rPr>
              <a:t>Masyarakat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4950725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 Narrow" pitchFamily="34" charset="0"/>
              </a:rPr>
              <a:t>Materi</a:t>
            </a:r>
            <a:r>
              <a:rPr lang="en-US" sz="1400" b="1" dirty="0" smtClean="0">
                <a:latin typeface="Arial Narrow" pitchFamily="34" charset="0"/>
              </a:rPr>
              <a:t>/</a:t>
            </a:r>
            <a:r>
              <a:rPr lang="en-US" sz="1400" b="1" dirty="0" err="1" smtClean="0">
                <a:latin typeface="Arial Narrow" pitchFamily="34" charset="0"/>
              </a:rPr>
              <a:t>bahan</a:t>
            </a:r>
            <a:r>
              <a:rPr lang="en-US" sz="1400" b="1" dirty="0" smtClean="0">
                <a:latin typeface="Arial Narrow" pitchFamily="34" charset="0"/>
              </a:rPr>
              <a:t>/</a:t>
            </a:r>
            <a:r>
              <a:rPr lang="en-US" sz="1400" b="1" dirty="0" err="1" smtClean="0">
                <a:latin typeface="Arial Narrow" pitchFamily="34" charset="0"/>
              </a:rPr>
              <a:t>Sumber</a:t>
            </a:r>
            <a:r>
              <a:rPr lang="en-US" sz="1400" b="1" dirty="0" smtClean="0">
                <a:latin typeface="Arial Narrow" pitchFamily="34" charset="0"/>
              </a:rPr>
              <a:t>  </a:t>
            </a:r>
            <a:r>
              <a:rPr lang="en-US" sz="1400" b="1" dirty="0" err="1" smtClean="0">
                <a:latin typeface="Arial Narrow" pitchFamily="34" charset="0"/>
              </a:rPr>
              <a:t>Pembelajaran</a:t>
            </a:r>
            <a:r>
              <a:rPr lang="en-US" sz="1400" b="1" dirty="0" smtClean="0">
                <a:latin typeface="Arial Narrow" pitchFamily="34" charset="0"/>
              </a:rPr>
              <a:t> </a:t>
            </a:r>
            <a:endParaRPr lang="en-US" sz="1400" b="1" dirty="0">
              <a:latin typeface="Arial Narrow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6300" y="152400"/>
            <a:ext cx="8068100" cy="10668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haroni" pitchFamily="2" charset="-79"/>
                <a:cs typeface="Aharoni" pitchFamily="2" charset="-79"/>
              </a:rPr>
              <a:t>PIAUD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Sebagai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Sistem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Sosial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Multikultural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</a:t>
            </a: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6" name="Straight Arrow Connector 15"/>
          <p:cNvCxnSpPr>
            <a:stCxn id="5" idx="1"/>
            <a:endCxn id="2" idx="7"/>
          </p:cNvCxnSpPr>
          <p:nvPr/>
        </p:nvCxnSpPr>
        <p:spPr>
          <a:xfrm flipH="1">
            <a:off x="5426926" y="2514600"/>
            <a:ext cx="821474" cy="77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1"/>
            <a:endCxn id="2" idx="6"/>
          </p:cNvCxnSpPr>
          <p:nvPr/>
        </p:nvCxnSpPr>
        <p:spPr>
          <a:xfrm flipH="1">
            <a:off x="5795181" y="3333466"/>
            <a:ext cx="818297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1"/>
            <a:endCxn id="2" idx="6"/>
          </p:cNvCxnSpPr>
          <p:nvPr/>
        </p:nvCxnSpPr>
        <p:spPr>
          <a:xfrm flipH="1" flipV="1">
            <a:off x="5795181" y="3828766"/>
            <a:ext cx="818297" cy="494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1"/>
            <a:endCxn id="2" idx="5"/>
          </p:cNvCxnSpPr>
          <p:nvPr/>
        </p:nvCxnSpPr>
        <p:spPr>
          <a:xfrm flipH="1" flipV="1">
            <a:off x="5426926" y="4367581"/>
            <a:ext cx="821474" cy="84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0"/>
            <a:endCxn id="2" idx="4"/>
          </p:cNvCxnSpPr>
          <p:nvPr/>
        </p:nvCxnSpPr>
        <p:spPr>
          <a:xfrm flipV="1">
            <a:off x="4537881" y="4590766"/>
            <a:ext cx="0" cy="6977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2"/>
            <a:endCxn id="2" idx="0"/>
          </p:cNvCxnSpPr>
          <p:nvPr/>
        </p:nvCxnSpPr>
        <p:spPr>
          <a:xfrm>
            <a:off x="4537881" y="2247900"/>
            <a:ext cx="0" cy="818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3"/>
            <a:endCxn id="2" idx="1"/>
          </p:cNvCxnSpPr>
          <p:nvPr/>
        </p:nvCxnSpPr>
        <p:spPr>
          <a:xfrm>
            <a:off x="2895600" y="2514600"/>
            <a:ext cx="753236" cy="775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" idx="3"/>
            <a:endCxn id="2" idx="2"/>
          </p:cNvCxnSpPr>
          <p:nvPr/>
        </p:nvCxnSpPr>
        <p:spPr>
          <a:xfrm>
            <a:off x="2599899" y="3333466"/>
            <a:ext cx="680682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3"/>
            <a:endCxn id="2" idx="2"/>
          </p:cNvCxnSpPr>
          <p:nvPr/>
        </p:nvCxnSpPr>
        <p:spPr>
          <a:xfrm flipV="1">
            <a:off x="2599899" y="3828766"/>
            <a:ext cx="680682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3"/>
            <a:endCxn id="2" idx="3"/>
          </p:cNvCxnSpPr>
          <p:nvPr/>
        </p:nvCxnSpPr>
        <p:spPr>
          <a:xfrm flipV="1">
            <a:off x="2895600" y="4367581"/>
            <a:ext cx="753236" cy="84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298</TotalTime>
  <Words>618</Words>
  <Application>Microsoft Office PowerPoint</Application>
  <PresentationFormat>On-screen Show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7" baseType="lpstr">
      <vt:lpstr>Aharoni</vt:lpstr>
      <vt:lpstr>Arial</vt:lpstr>
      <vt:lpstr>Arial Narrow</vt:lpstr>
      <vt:lpstr>Calibri</vt:lpstr>
      <vt:lpstr>Cambria Math</vt:lpstr>
      <vt:lpstr>Franklin Gothic Book</vt:lpstr>
      <vt:lpstr>Franklin Gothic Medium</vt:lpstr>
      <vt:lpstr>Garamond</vt:lpstr>
      <vt:lpstr>Tahoma</vt:lpstr>
      <vt:lpstr>Tunga</vt:lpstr>
      <vt:lpstr>Wingdings</vt:lpstr>
      <vt:lpstr>Office Theme</vt:lpstr>
      <vt:lpstr>Angles</vt:lpstr>
      <vt:lpstr>BlackTie</vt:lpstr>
      <vt:lpstr>1_Angles</vt:lpstr>
      <vt:lpstr> Pendidikan islam Anak Usia Dini berwawasan multikultural</vt:lpstr>
      <vt:lpstr>    Biodata Narasumber</vt:lpstr>
      <vt:lpstr>Urgensi Pendidikan Multikultural Bagi Anak Usia Dini</vt:lpstr>
      <vt:lpstr>Problem KAJIAN Pendidikan Multikultural PADA pENDIDIKAN Anak Usia Dini</vt:lpstr>
      <vt:lpstr>PowerPoint Presentation</vt:lpstr>
      <vt:lpstr>Konseptualisasi Pendidikan Islam Multikultural</vt:lpstr>
      <vt:lpstr>Pendekatan dalam Implementasi Pendidikan Multikultural</vt:lpstr>
      <vt:lpstr>PowerPoint Presentation</vt:lpstr>
      <vt:lpstr>PowerPoint Presentation</vt:lpstr>
      <vt:lpstr>PowerPoint Presentation</vt:lpstr>
      <vt:lpstr>Referensi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TOSHIBA</cp:lastModifiedBy>
  <cp:revision>51</cp:revision>
  <dcterms:created xsi:type="dcterms:W3CDTF">2020-07-05T12:31:54Z</dcterms:created>
  <dcterms:modified xsi:type="dcterms:W3CDTF">2020-07-21T05:23:18Z</dcterms:modified>
</cp:coreProperties>
</file>